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5" r:id="rId1"/>
  </p:sldMasterIdLst>
  <p:sldIdLst>
    <p:sldId id="258" r:id="rId2"/>
    <p:sldId id="281" r:id="rId3"/>
    <p:sldId id="280" r:id="rId4"/>
    <p:sldId id="261" r:id="rId5"/>
    <p:sldId id="259" r:id="rId6"/>
    <p:sldId id="262" r:id="rId7"/>
    <p:sldId id="260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5" r:id="rId18"/>
    <p:sldId id="273" r:id="rId19"/>
    <p:sldId id="274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38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949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6849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677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07858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781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003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363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452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534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12/1/2025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041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736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903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466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647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302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166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COURSE NAME:COMPUTER </a:t>
            </a:r>
            <a:r>
              <a:rPr lang="en-US" sz="3200" dirty="0" smtClean="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ARCHITECTURE AND ORGANIZATION	</a:t>
            </a:r>
            <a:r>
              <a:rPr lang="en-US" sz="3200" dirty="0" smtClean="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COIURSE CODE:</a:t>
            </a:r>
            <a:r>
              <a:rPr lang="en-US" sz="3200" dirty="0" smtClean="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	CS 220</a:t>
            </a:r>
            <a:endParaRPr lang="en-US" sz="3200" dirty="0">
              <a:latin typeface="Times New Roman" panose="02020603050405020304" pitchFamily="18" charset="0"/>
              <a:ea typeface="Segoe U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 </a:t>
            </a:r>
            <a:r>
              <a:rPr lang="en-US" sz="3600" dirty="0" smtClean="0"/>
              <a:t>LECTURER:		L SHUMBA</a:t>
            </a:r>
          </a:p>
          <a:p>
            <a:r>
              <a:rPr lang="en-US" sz="3600" dirty="0" smtClean="0"/>
              <a:t>CA </a:t>
            </a:r>
            <a:r>
              <a:rPr lang="en-US" sz="3600" dirty="0" smtClean="0"/>
              <a:t>: AVERAGE </a:t>
            </a:r>
            <a:r>
              <a:rPr lang="en-US" sz="3600" dirty="0" smtClean="0"/>
              <a:t>OF TWO TESTS</a:t>
            </a:r>
          </a:p>
          <a:p>
            <a:r>
              <a:rPr lang="en-US" sz="3600" dirty="0" smtClean="0"/>
              <a:t>CONSULTATIONS: Tuesdays and Fridays</a:t>
            </a:r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74254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Components’ and Functions of a computer</a:t>
            </a:r>
            <a:endParaRPr lang="en-US" cap="smal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38400"/>
            <a:ext cx="9601196" cy="34374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Central Processing Unit (CPU)</a:t>
            </a:r>
          </a:p>
          <a:p>
            <a:pPr marL="0" indent="0">
              <a:buNone/>
            </a:pPr>
            <a:r>
              <a:rPr lang="en-US" sz="3600" dirty="0" smtClean="0"/>
              <a:t>Made up of:</a:t>
            </a:r>
          </a:p>
          <a:p>
            <a:pPr marL="0" indent="0">
              <a:buNone/>
            </a:pPr>
            <a:r>
              <a:rPr lang="en-US" sz="3600" dirty="0" smtClean="0"/>
              <a:t>Control Unit</a:t>
            </a:r>
          </a:p>
          <a:p>
            <a:pPr marL="0" indent="0">
              <a:buNone/>
            </a:pPr>
            <a:r>
              <a:rPr lang="en-US" sz="3600" dirty="0" smtClean="0"/>
              <a:t>Arithmetic and Logic units</a:t>
            </a:r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22047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MAIN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smtClean="0"/>
              <a:t>Made up of:</a:t>
            </a:r>
          </a:p>
          <a:p>
            <a:pPr marL="0" indent="0">
              <a:buNone/>
            </a:pPr>
            <a:r>
              <a:rPr lang="en-US" sz="4800" dirty="0" smtClean="0"/>
              <a:t>ROM (Read Only Memory)</a:t>
            </a:r>
          </a:p>
          <a:p>
            <a:pPr marL="0" indent="0">
              <a:buNone/>
            </a:pPr>
            <a:r>
              <a:rPr lang="en-US" sz="4800" dirty="0" smtClean="0"/>
              <a:t>RAM (Random Access Memory)</a:t>
            </a:r>
          </a:p>
          <a:p>
            <a:pPr marL="0" indent="0">
              <a:buNone/>
            </a:pPr>
            <a:r>
              <a:rPr lang="en-US" sz="4800" dirty="0" smtClean="0"/>
              <a:t>Secondary Storage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846397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INPUT/OUTPUT UNITS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Assignment: Computer Components function(s)/purpose(s)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73848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Strategies for different computer architectures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 computer architectures</a:t>
            </a:r>
          </a:p>
          <a:p>
            <a:pPr marL="0" indent="0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Ways of categorizing them:</a:t>
            </a:r>
          </a:p>
          <a:p>
            <a:pPr marL="0" indent="0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)By Number of instructions executed per clock cycle</a:t>
            </a:r>
          </a:p>
          <a:p>
            <a:pPr marL="0" indent="0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 Computer Machines read and execute one instruction at a time</a:t>
            </a:r>
          </a:p>
        </p:txBody>
      </p:sp>
    </p:spTree>
    <p:extLst>
      <p:ext uri="{BB962C8B-B14F-4D97-AF65-F5344CB8AC3E}">
        <p14:creationId xmlns:p14="http://schemas.microsoft.com/office/powerpoint/2010/main" val="846402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Von Neumann machines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/>
              <a:t>These include: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Complex Instruction Set  Computer (CISC)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Reduced Instruction Set Computer(RISC)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Minimal instruction set computer (</a:t>
            </a:r>
            <a:r>
              <a:rPr lang="en-US" sz="3200" b="1" dirty="0"/>
              <a:t>MISC</a:t>
            </a:r>
            <a:r>
              <a:rPr lang="en-US" sz="3200" dirty="0"/>
              <a:t>) </a:t>
            </a:r>
            <a:endParaRPr lang="en-US" sz="32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Transport </a:t>
            </a:r>
            <a:r>
              <a:rPr lang="en-US" sz="3200" dirty="0" smtClean="0"/>
              <a:t>Triggered Architecture(TTA)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Digital Signal Processor(DSP)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573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Von Neumann Machines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000" dirty="0" smtClean="0"/>
              <a:t>These also include:</a:t>
            </a:r>
          </a:p>
          <a:p>
            <a:pPr marL="0" indent="0">
              <a:buNone/>
            </a:pPr>
            <a:r>
              <a:rPr lang="en-US" sz="4000" dirty="0" smtClean="0"/>
              <a:t>Accumulator machines</a:t>
            </a:r>
          </a:p>
          <a:p>
            <a:pPr marL="0" indent="0">
              <a:buNone/>
            </a:pPr>
            <a:r>
              <a:rPr lang="en-US" sz="4000" dirty="0" smtClean="0"/>
              <a:t>Register machines</a:t>
            </a:r>
          </a:p>
          <a:p>
            <a:pPr marL="0" indent="0">
              <a:buNone/>
            </a:pPr>
            <a:r>
              <a:rPr lang="en-US" sz="4000" dirty="0" smtClean="0"/>
              <a:t>Stack machines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8656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Executing several instructions per clock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Other computers read and execute several instructions at a time(clock cycle)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Very long instruction word(VLIW), Super- Scalar execute a minimum of two instructions per clock cycle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Still hit the Von Neumann bottle-neck at some large number of instructions per clock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826718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3600" dirty="0" smtClean="0"/>
              <a:t>Program counter always refer to “program memory no matter what address is loaded into it</a:t>
            </a:r>
          </a:p>
          <a:p>
            <a:pPr marL="0" indent="0">
              <a:buNone/>
            </a:pPr>
            <a:r>
              <a:rPr lang="en-US" sz="3600" dirty="0" smtClean="0"/>
              <a:t>Normal reads and writes  always go to “ data memory”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248148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Categorization based on connections between CPU and Main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These are Princeton Machines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They use unified memory where a single address corresponds to a single place in memory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One can use that address to read and write data, or can load that address in a program counter to execute a code</a:t>
            </a:r>
          </a:p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672167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Categorization according to memory spaces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dirty="0" smtClean="0"/>
              <a:t>Harvard Machines</a:t>
            </a:r>
            <a:endParaRPr lang="en-US" sz="32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Program memory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 smtClean="0"/>
              <a:t>Data memory</a:t>
            </a:r>
          </a:p>
        </p:txBody>
      </p:sp>
    </p:spTree>
    <p:extLst>
      <p:ext uri="{BB962C8B-B14F-4D97-AF65-F5344CB8AC3E}">
        <p14:creationId xmlns:p14="http://schemas.microsoft.com/office/powerpoint/2010/main" val="3520334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LITERATURE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66429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3888" y="656492"/>
            <a:ext cx="8596668" cy="1320800"/>
          </a:xfrm>
        </p:spPr>
        <p:txBody>
          <a:bodyPr/>
          <a:lstStyle/>
          <a:p>
            <a:r>
              <a:rPr lang="en-US" dirty="0" smtClean="0"/>
              <a:t>HARVARD ARCHITECTURE</a:t>
            </a:r>
            <a:endParaRPr lang="en-US" dirty="0"/>
          </a:p>
        </p:txBody>
      </p:sp>
      <p:pic>
        <p:nvPicPr>
          <p:cNvPr id="4" name="Content Placeholder 3" descr="Image result for harvard architecture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" t="19994" r="9166" b="8672"/>
          <a:stretch/>
        </p:blipFill>
        <p:spPr bwMode="auto">
          <a:xfrm>
            <a:off x="422031" y="1441937"/>
            <a:ext cx="7913077" cy="52519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246473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Harvard architecture instruction and </a:t>
            </a:r>
            <a:br>
              <a:rPr lang="en-US" dirty="0" smtClean="0"/>
            </a:br>
            <a:r>
              <a:rPr lang="en-US" dirty="0" smtClean="0"/>
              <a:t>data flow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38" y="2039815"/>
            <a:ext cx="8746464" cy="4349261"/>
          </a:xfrm>
        </p:spPr>
      </p:pic>
    </p:spTree>
    <p:extLst>
      <p:ext uri="{BB962C8B-B14F-4D97-AF65-F5344CB8AC3E}">
        <p14:creationId xmlns:p14="http://schemas.microsoft.com/office/powerpoint/2010/main" val="248638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Von Neumann architecture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207478"/>
            <a:ext cx="9087989" cy="5169876"/>
          </a:xfrm>
        </p:spPr>
      </p:pic>
    </p:spTree>
    <p:extLst>
      <p:ext uri="{BB962C8B-B14F-4D97-AF65-F5344CB8AC3E}">
        <p14:creationId xmlns:p14="http://schemas.microsoft.com/office/powerpoint/2010/main" val="3488199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Lecture 1/2:Distinction between computer architecture and computer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Computer </a:t>
            </a:r>
            <a:r>
              <a:rPr lang="en-US" sz="3600" dirty="0" smtClean="0"/>
              <a:t>Arch </a:t>
            </a:r>
            <a:r>
              <a:rPr lang="en-US" sz="3600" dirty="0"/>
              <a:t>deals with those attributes of the computer that are </a:t>
            </a:r>
            <a:r>
              <a:rPr lang="en-US" sz="3600" b="1" dirty="0"/>
              <a:t>visible to the programmer</a:t>
            </a:r>
            <a:r>
              <a:rPr lang="en-US" sz="36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dirty="0" smtClean="0"/>
              <a:t>Details </a:t>
            </a:r>
            <a:r>
              <a:rPr lang="en-US" sz="3600" dirty="0"/>
              <a:t>such as</a:t>
            </a:r>
            <a:r>
              <a:rPr lang="en-US" sz="3600" dirty="0" smtClean="0"/>
              <a:t>: Physical </a:t>
            </a:r>
            <a:r>
              <a:rPr lang="en-US" sz="3600" dirty="0"/>
              <a:t>memory – Allocated and </a:t>
            </a:r>
            <a:r>
              <a:rPr lang="en-US" sz="3600" dirty="0" smtClean="0"/>
              <a:t>Available memory space</a:t>
            </a:r>
            <a:endParaRPr lang="en-US" sz="3600" dirty="0"/>
          </a:p>
          <a:p>
            <a:r>
              <a:rPr lang="en-US" sz="3600" dirty="0" smtClean="0"/>
              <a:t>Instruction </a:t>
            </a:r>
            <a:r>
              <a:rPr lang="en-US" sz="3600" dirty="0"/>
              <a:t>Set </a:t>
            </a:r>
            <a:r>
              <a:rPr lang="en-US" sz="3600" dirty="0" smtClean="0"/>
              <a:t>Architecture </a:t>
            </a:r>
            <a:r>
              <a:rPr lang="en-US" sz="3600" dirty="0"/>
              <a:t>of the processor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36183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The number of bits used to represent data types like integer , character , double </a:t>
            </a:r>
          </a:p>
          <a:p>
            <a:r>
              <a:rPr lang="en-US" sz="3200" dirty="0"/>
              <a:t>Input Output mechanism – Depends on programming language.</a:t>
            </a:r>
          </a:p>
          <a:p>
            <a:r>
              <a:rPr lang="en-US" sz="3200" dirty="0"/>
              <a:t>Technique for addressing memories – Depends on programming </a:t>
            </a:r>
            <a:r>
              <a:rPr lang="en-US" sz="3200" dirty="0" smtClean="0"/>
              <a:t>language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54095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dirty="0"/>
              <a:t>It deals with how different components of </a:t>
            </a:r>
            <a:r>
              <a:rPr lang="en-US" sz="3600" dirty="0" smtClean="0"/>
              <a:t>a computer </a:t>
            </a:r>
            <a:r>
              <a:rPr lang="en-US" sz="3600" dirty="0"/>
              <a:t>are linked together to meet the requirements specified by computer architecture </a:t>
            </a:r>
            <a:r>
              <a:rPr lang="en-US" sz="3600" dirty="0" smtClean="0"/>
              <a:t>Some </a:t>
            </a:r>
            <a:r>
              <a:rPr lang="en-US" sz="3600" dirty="0"/>
              <a:t>organizational attributes are:</a:t>
            </a:r>
          </a:p>
          <a:p>
            <a:r>
              <a:rPr lang="en-US" sz="3600" dirty="0"/>
              <a:t>Hardware details – Such as RAM, Hard drive , graphic card technology used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79108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200" dirty="0"/>
              <a:t>Peripherals Devices – How devices such as mouse and keyboard, connected to the computer.</a:t>
            </a:r>
          </a:p>
          <a:p>
            <a:r>
              <a:rPr lang="en-US" sz="3200" dirty="0"/>
              <a:t>Control signals. </a:t>
            </a:r>
            <a:r>
              <a:rPr lang="en-US" sz="3200" dirty="0" smtClean="0"/>
              <a:t>Generated from the </a:t>
            </a:r>
            <a:r>
              <a:rPr lang="en-US" sz="3200" dirty="0"/>
              <a:t>above mentioned controls.</a:t>
            </a:r>
          </a:p>
          <a:p>
            <a:r>
              <a:rPr lang="en-US" sz="3200" dirty="0"/>
              <a:t>Note that all above mentioned aspects ( hardware technology, Peripheral connectivity and their signals ) are therefore </a:t>
            </a:r>
            <a:r>
              <a:rPr lang="en-US" sz="3200" b="1" dirty="0"/>
              <a:t>invisible to the programmer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3346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Assume </a:t>
            </a:r>
            <a:r>
              <a:rPr lang="en-US" sz="3200" dirty="0"/>
              <a:t>you are programmer and you are writing a program. Also suppose your program has the following features:</a:t>
            </a:r>
            <a:br>
              <a:rPr lang="en-US" sz="3200" dirty="0"/>
            </a:br>
            <a:r>
              <a:rPr lang="en-US" sz="3200" dirty="0"/>
              <a:t>1- Loads data from memory</a:t>
            </a:r>
            <a:br>
              <a:rPr lang="en-US" sz="3200" dirty="0"/>
            </a:br>
            <a:r>
              <a:rPr lang="en-US" sz="3200" dirty="0"/>
              <a:t>2- Stores that data in integer variables</a:t>
            </a:r>
            <a:br>
              <a:rPr lang="en-US" sz="3200" dirty="0"/>
            </a:br>
            <a:r>
              <a:rPr lang="en-US" sz="3200" dirty="0"/>
              <a:t>3- Performs some calculations and then outputs that data on computer screen.</a:t>
            </a:r>
          </a:p>
          <a:p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85418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Programming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dirty="0"/>
              <a:t>To write such a program, </a:t>
            </a:r>
            <a:r>
              <a:rPr lang="en-US" sz="2800" dirty="0" smtClean="0"/>
              <a:t>programmers </a:t>
            </a:r>
            <a:r>
              <a:rPr lang="en-US" sz="2800" dirty="0"/>
              <a:t>are only concerned with the details visible to them – </a:t>
            </a:r>
            <a:r>
              <a:rPr lang="en-US" sz="2800" b="1" dirty="0"/>
              <a:t>Computer Architecture</a:t>
            </a:r>
            <a:r>
              <a:rPr lang="en-US" dirty="0"/>
              <a:t>.</a:t>
            </a:r>
            <a:br>
              <a:rPr lang="en-US" dirty="0"/>
            </a:br>
            <a:r>
              <a:rPr lang="en-US" sz="3200" dirty="0"/>
              <a:t>Therefore programmers do not care about the conversion of </a:t>
            </a:r>
            <a:r>
              <a:rPr lang="en-US" sz="3200" dirty="0" smtClean="0"/>
              <a:t>keywords </a:t>
            </a:r>
            <a:r>
              <a:rPr lang="en-US" sz="3200" dirty="0"/>
              <a:t>input to useful computer instructions. Nor do we care </a:t>
            </a:r>
            <a:r>
              <a:rPr lang="en-US" sz="3200" dirty="0" smtClean="0"/>
              <a:t>about </a:t>
            </a:r>
            <a:r>
              <a:rPr lang="en-US" sz="3200" dirty="0"/>
              <a:t>the underlying RAM technology used. For this reason we say that </a:t>
            </a:r>
            <a:r>
              <a:rPr lang="en-US" sz="3200" b="1" dirty="0"/>
              <a:t>organization</a:t>
            </a:r>
            <a:r>
              <a:rPr lang="en-US" sz="3200" dirty="0"/>
              <a:t> of components is invisible to the programmer.</a:t>
            </a:r>
          </a:p>
        </p:txBody>
      </p:sp>
    </p:spTree>
    <p:extLst>
      <p:ext uri="{BB962C8B-B14F-4D97-AF65-F5344CB8AC3E}">
        <p14:creationId xmlns:p14="http://schemas.microsoft.com/office/powerpoint/2010/main" val="3559521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09" y="982132"/>
            <a:ext cx="10503876" cy="4893206"/>
          </a:xfrm>
        </p:spPr>
      </p:pic>
    </p:spTree>
    <p:extLst>
      <p:ext uri="{BB962C8B-B14F-4D97-AF65-F5344CB8AC3E}">
        <p14:creationId xmlns:p14="http://schemas.microsoft.com/office/powerpoint/2010/main" val="173678741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450</TotalTime>
  <Words>503</Words>
  <Application>Microsoft Office PowerPoint</Application>
  <PresentationFormat>Widescreen</PresentationFormat>
  <Paragraphs>75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Segoe UI</vt:lpstr>
      <vt:lpstr>Times New Roman</vt:lpstr>
      <vt:lpstr>Trebuchet MS</vt:lpstr>
      <vt:lpstr>Wingdings 3</vt:lpstr>
      <vt:lpstr>Facet</vt:lpstr>
      <vt:lpstr>COURSE NAME:COMPUTER ARCHITECTURE AND ORGANIZATION  COIURSE CODE: CS 220</vt:lpstr>
      <vt:lpstr>LITERATURE</vt:lpstr>
      <vt:lpstr>Lecture 1/2:Distinction between computer architecture and computer organization</vt:lpstr>
      <vt:lpstr>Computer Architecture</vt:lpstr>
      <vt:lpstr>Computer organization</vt:lpstr>
      <vt:lpstr>Computer Organization</vt:lpstr>
      <vt:lpstr>Example</vt:lpstr>
      <vt:lpstr>Programming example</vt:lpstr>
      <vt:lpstr>   </vt:lpstr>
      <vt:lpstr>Components’ and Functions of a computer</vt:lpstr>
      <vt:lpstr>MAIN MEMORY</vt:lpstr>
      <vt:lpstr>INPUT/OUTPUT UNITS</vt:lpstr>
      <vt:lpstr>Strategies for different computer architectures</vt:lpstr>
      <vt:lpstr>Von Neumann machines</vt:lpstr>
      <vt:lpstr>Von Neumann Machines</vt:lpstr>
      <vt:lpstr>Executing several instructions per clock</vt:lpstr>
      <vt:lpstr>Program memory</vt:lpstr>
      <vt:lpstr>Categorization based on connections between CPU and Main Memory</vt:lpstr>
      <vt:lpstr>Categorization according to memory spaces</vt:lpstr>
      <vt:lpstr>HARVARD ARCHITECTURE</vt:lpstr>
      <vt:lpstr>Harvard architecture instruction and  data flow</vt:lpstr>
      <vt:lpstr>Von Neumann architecture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Computer Architecture &amp; Organization</dc:title>
  <dc:creator>Langstone Shumba</dc:creator>
  <cp:lastModifiedBy>ME</cp:lastModifiedBy>
  <cp:revision>31</cp:revision>
  <dcterms:created xsi:type="dcterms:W3CDTF">2018-11-22T07:48:45Z</dcterms:created>
  <dcterms:modified xsi:type="dcterms:W3CDTF">2025-12-01T14:53:43Z</dcterms:modified>
</cp:coreProperties>
</file>